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70" r:id="rId9"/>
    <p:sldId id="266" r:id="rId10"/>
    <p:sldId id="268" r:id="rId11"/>
    <p:sldId id="277" r:id="rId12"/>
    <p:sldId id="271" r:id="rId13"/>
    <p:sldId id="272" r:id="rId14"/>
    <p:sldId id="273" r:id="rId15"/>
    <p:sldId id="274" r:id="rId16"/>
    <p:sldId id="275" r:id="rId17"/>
    <p:sldId id="278" r:id="rId18"/>
    <p:sldId id="276" r:id="rId19"/>
  </p:sldIdLst>
  <p:sldSz cx="12192000" cy="6858000"/>
  <p:notesSz cx="6858000" cy="9144000"/>
  <p:embeddedFontLst>
    <p:embeddedFont>
      <p:font typeface="나눔고딕" panose="020D0604000000000000" pitchFamily="50" charset="-127"/>
      <p:regular r:id="rId21"/>
      <p:bold r:id="rId22"/>
    </p:embeddedFont>
    <p:embeddedFont>
      <p:font typeface="나눔명조" panose="02020603020101020101" pitchFamily="18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나눔명조 ExtraBold" panose="02020603020101020101" pitchFamily="18" charset="-127"/>
      <p:bold r:id="rId27"/>
    </p:embeddedFont>
    <p:embeddedFont>
      <p:font typeface="Corbel" panose="020B0503020204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327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279" autoAdjust="0"/>
  </p:normalViewPr>
  <p:slideViewPr>
    <p:cSldViewPr snapToGrid="0" showGuides="1">
      <p:cViewPr varScale="1">
        <p:scale>
          <a:sx n="61" d="100"/>
          <a:sy n="61" d="100"/>
        </p:scale>
        <p:origin x="1020" y="66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74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396F3-37BF-475D-AFCC-8EC3541E167B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3056A-78BE-43A0-A8BE-E894AE883A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02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장에서 나온 패턴인식기의 개발 단계입니다</a:t>
            </a:r>
            <a:r>
              <a:rPr lang="en-US" altLang="ko-KR" dirty="0"/>
              <a:t>. 2</a:t>
            </a:r>
            <a:r>
              <a:rPr lang="ko-KR" altLang="en-US" dirty="0"/>
              <a:t>장에서는 이 과정들을 </a:t>
            </a:r>
            <a:r>
              <a:rPr lang="en-US" altLang="ko-KR" dirty="0"/>
              <a:t>2</a:t>
            </a:r>
            <a:r>
              <a:rPr lang="ko-KR" altLang="en-US" dirty="0"/>
              <a:t>차원 데이터의 분류와 숫자데이터의 분류로 나누어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58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방금 보여드렸던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 방법 말고</a:t>
            </a:r>
            <a:r>
              <a:rPr lang="en-US" altLang="ko-KR" dirty="0"/>
              <a:t>, </a:t>
            </a:r>
            <a:r>
              <a:rPr lang="ko-KR" altLang="en-US" dirty="0"/>
              <a:t>확률을 이용한 방법입니다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P(</a:t>
            </a:r>
            <a:r>
              <a:rPr lang="en-US" altLang="ko-KR" dirty="0" err="1"/>
              <a:t>A|x</a:t>
            </a:r>
            <a:r>
              <a:rPr lang="en-US" altLang="ko-KR" dirty="0"/>
              <a:t>)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임의의 </a:t>
            </a:r>
            <a:r>
              <a:rPr lang="en-US" altLang="ko-KR" dirty="0"/>
              <a:t>x</a:t>
            </a:r>
            <a:r>
              <a:rPr lang="ko-KR" altLang="en-US" dirty="0"/>
              <a:t>값이 </a:t>
            </a:r>
            <a:r>
              <a:rPr lang="en-US" altLang="ko-KR" dirty="0"/>
              <a:t>A</a:t>
            </a:r>
            <a:r>
              <a:rPr lang="ko-KR" altLang="en-US" dirty="0"/>
              <a:t>클래스에 속할 확률을 나타냅니다</a:t>
            </a:r>
            <a:r>
              <a:rPr lang="en-US" altLang="ko-KR" dirty="0"/>
              <a:t>. </a:t>
            </a:r>
            <a:r>
              <a:rPr lang="ko-KR" altLang="en-US" dirty="0" err="1"/>
              <a:t>아까와</a:t>
            </a:r>
            <a:r>
              <a:rPr lang="ko-KR" altLang="en-US" dirty="0"/>
              <a:t> 같이</a:t>
            </a:r>
            <a:r>
              <a:rPr lang="en-US" altLang="ko-KR" dirty="0"/>
              <a:t>, </a:t>
            </a:r>
            <a:r>
              <a:rPr lang="ko-KR" altLang="en-US" dirty="0"/>
              <a:t>평균값과 </a:t>
            </a:r>
            <a:r>
              <a:rPr lang="ko-KR" altLang="en-US" dirty="0" err="1"/>
              <a:t>표준편차값을</a:t>
            </a:r>
            <a:r>
              <a:rPr lang="ko-KR" altLang="en-US" dirty="0"/>
              <a:t> 이용하여 확률식을 </a:t>
            </a:r>
            <a:r>
              <a:rPr lang="en-US" altLang="ko-KR" dirty="0"/>
              <a:t>x</a:t>
            </a:r>
            <a:r>
              <a:rPr lang="ko-KR" altLang="en-US" dirty="0"/>
              <a:t>에 대한 </a:t>
            </a:r>
            <a:r>
              <a:rPr lang="en-US" altLang="ko-KR" dirty="0"/>
              <a:t>2</a:t>
            </a:r>
            <a:r>
              <a:rPr lang="ko-KR" altLang="en-US" dirty="0"/>
              <a:t>차방적식으로 바꾸고</a:t>
            </a:r>
            <a:r>
              <a:rPr lang="en-US" altLang="ko-KR" dirty="0"/>
              <a:t>, </a:t>
            </a:r>
            <a:r>
              <a:rPr lang="ko-KR" altLang="en-US" dirty="0"/>
              <a:t>한변으로 몰아 판별식을 완성합니다</a:t>
            </a:r>
            <a:r>
              <a:rPr lang="en-US" altLang="ko-KR" dirty="0"/>
              <a:t>. </a:t>
            </a:r>
            <a:r>
              <a:rPr lang="ko-KR" altLang="en-US" dirty="0"/>
              <a:t>윗부분을 클래스 </a:t>
            </a:r>
            <a:r>
              <a:rPr lang="en-US" altLang="ko-KR" dirty="0"/>
              <a:t>A, </a:t>
            </a:r>
            <a:r>
              <a:rPr lang="ko-KR" altLang="en-US" dirty="0"/>
              <a:t>아랫부분은 클래스</a:t>
            </a:r>
            <a:r>
              <a:rPr lang="en-US" altLang="ko-KR" dirty="0"/>
              <a:t>B</a:t>
            </a:r>
            <a:r>
              <a:rPr lang="ko-KR" altLang="en-US" dirty="0"/>
              <a:t>라고 할 때</a:t>
            </a:r>
            <a:r>
              <a:rPr lang="en-US" altLang="ko-KR" dirty="0"/>
              <a:t>, </a:t>
            </a:r>
            <a:r>
              <a:rPr lang="ko-KR" altLang="en-US" dirty="0"/>
              <a:t>판별식이 </a:t>
            </a:r>
            <a:r>
              <a:rPr lang="en-US" altLang="ko-KR" dirty="0"/>
              <a:t>+</a:t>
            </a:r>
            <a:r>
              <a:rPr lang="ko-KR" altLang="en-US" dirty="0"/>
              <a:t>값이면 클래스 </a:t>
            </a:r>
            <a:r>
              <a:rPr lang="en-US" altLang="ko-KR" dirty="0"/>
              <a:t>B</a:t>
            </a:r>
            <a:r>
              <a:rPr lang="ko-KR" altLang="en-US" dirty="0"/>
              <a:t>에 속하고 </a:t>
            </a:r>
            <a:r>
              <a:rPr lang="en-US" altLang="ko-KR" dirty="0"/>
              <a:t>–</a:t>
            </a:r>
            <a:r>
              <a:rPr lang="ko-KR" altLang="en-US" dirty="0"/>
              <a:t>값이면 </a:t>
            </a:r>
            <a:r>
              <a:rPr lang="en-US" altLang="ko-KR" dirty="0"/>
              <a:t>A</a:t>
            </a:r>
            <a:r>
              <a:rPr lang="ko-KR" altLang="en-US" dirty="0"/>
              <a:t>에 속하고</a:t>
            </a:r>
            <a:r>
              <a:rPr lang="en-US" altLang="ko-KR" dirty="0"/>
              <a:t>, 0</a:t>
            </a:r>
            <a:r>
              <a:rPr lang="ko-KR" altLang="en-US" dirty="0"/>
              <a:t>이면 양쪽의 확률이 같게 되므로 그 식이 </a:t>
            </a:r>
            <a:r>
              <a:rPr lang="en-US" altLang="ko-KR" dirty="0"/>
              <a:t>optimal decision boundary</a:t>
            </a:r>
            <a:r>
              <a:rPr lang="ko-KR" altLang="en-US" dirty="0"/>
              <a:t>가 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9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성능을 평가하는 기준으로는</a:t>
            </a:r>
            <a:r>
              <a:rPr lang="en-US" altLang="ko-KR" dirty="0"/>
              <a:t>, </a:t>
            </a:r>
            <a:r>
              <a:rPr lang="ko-KR" altLang="en-US" dirty="0" err="1"/>
              <a:t>분류율</a:t>
            </a:r>
            <a:r>
              <a:rPr lang="ko-KR" altLang="en-US" dirty="0"/>
              <a:t> 혹은 분류오차를 주로 사용합니다</a:t>
            </a:r>
            <a:r>
              <a:rPr lang="en-US" altLang="ko-KR" dirty="0"/>
              <a:t>. </a:t>
            </a:r>
            <a:r>
              <a:rPr lang="ko-KR" altLang="en-US" dirty="0"/>
              <a:t>분류오차는</a:t>
            </a:r>
            <a:r>
              <a:rPr lang="en-US" altLang="ko-KR" dirty="0"/>
              <a:t>, </a:t>
            </a:r>
            <a:r>
              <a:rPr lang="ko-KR" altLang="en-US" dirty="0"/>
              <a:t>학습오차</a:t>
            </a:r>
            <a:r>
              <a:rPr lang="en-US" altLang="ko-KR" dirty="0"/>
              <a:t>/</a:t>
            </a:r>
            <a:r>
              <a:rPr lang="ko-KR" altLang="en-US" dirty="0"/>
              <a:t>테스트오차</a:t>
            </a:r>
            <a:r>
              <a:rPr lang="en-US" altLang="ko-KR" dirty="0"/>
              <a:t>/</a:t>
            </a:r>
            <a:r>
              <a:rPr lang="ko-KR" altLang="en-US" dirty="0"/>
              <a:t>일반화오차가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47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학습오차 </a:t>
            </a:r>
            <a:r>
              <a:rPr lang="en-US" altLang="ko-KR" dirty="0"/>
              <a:t>: </a:t>
            </a:r>
            <a:r>
              <a:rPr lang="ko-KR" altLang="en-US" dirty="0"/>
              <a:t>분류기가 데이터를 올바르게 학습했는지를 판단하는 기준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테스트오차 </a:t>
            </a:r>
            <a:r>
              <a:rPr lang="en-US" altLang="ko-KR" dirty="0"/>
              <a:t>: </a:t>
            </a:r>
            <a:r>
              <a:rPr lang="ko-KR" altLang="en-US" dirty="0"/>
              <a:t>앞으로 주어지는</a:t>
            </a:r>
            <a:r>
              <a:rPr lang="en-US" altLang="ko-KR" dirty="0"/>
              <a:t>, </a:t>
            </a:r>
            <a:r>
              <a:rPr lang="ko-KR" altLang="en-US" dirty="0"/>
              <a:t>테스트 데이터에 대해 옳은 판단을 했는지를 알 수 있는 지표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일반화 오차 </a:t>
            </a:r>
            <a:r>
              <a:rPr lang="en-US" altLang="ko-KR" dirty="0"/>
              <a:t>: </a:t>
            </a:r>
            <a:r>
              <a:rPr lang="ko-KR" altLang="en-US" dirty="0"/>
              <a:t>학습</a:t>
            </a:r>
            <a:r>
              <a:rPr lang="en-US" altLang="ko-KR" dirty="0"/>
              <a:t>&amp;</a:t>
            </a:r>
            <a:r>
              <a:rPr lang="ko-KR" altLang="en-US" dirty="0"/>
              <a:t>테스트 오차는 데이터 집합의 일부분에 대한 것으로 정확한 </a:t>
            </a:r>
            <a:r>
              <a:rPr lang="ko-KR" altLang="en-US" dirty="0" err="1"/>
              <a:t>값이라고는</a:t>
            </a:r>
            <a:r>
              <a:rPr lang="ko-KR" altLang="en-US" dirty="0"/>
              <a:t> 할 수 없다</a:t>
            </a:r>
            <a:r>
              <a:rPr lang="en-US" altLang="ko-KR" dirty="0"/>
              <a:t>. </a:t>
            </a:r>
            <a:r>
              <a:rPr lang="ko-KR" altLang="en-US" dirty="0"/>
              <a:t>수학적으로 인식기의 성능을 정확히 판단하기 위해서는 데이터의 확률분포 함수를 알고 있다는 가정하에</a:t>
            </a:r>
            <a:r>
              <a:rPr lang="en-US" altLang="ko-KR" dirty="0"/>
              <a:t>, </a:t>
            </a:r>
            <a:r>
              <a:rPr lang="ko-KR" altLang="en-US" dirty="0"/>
              <a:t>그 분포에 따르는 </a:t>
            </a:r>
            <a:r>
              <a:rPr lang="ko-KR" altLang="en-US" dirty="0" err="1"/>
              <a:t>평균오차인</a:t>
            </a:r>
            <a:r>
              <a:rPr lang="ko-KR" altLang="en-US" dirty="0"/>
              <a:t> 일반화 오차를 구해야 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42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숫자데이터의 분류입니다</a:t>
            </a:r>
            <a:r>
              <a:rPr lang="en-US" altLang="ko-KR" dirty="0"/>
              <a:t>. </a:t>
            </a:r>
            <a:r>
              <a:rPr lang="ko-KR" altLang="en-US" dirty="0"/>
              <a:t>앞에서 설명한 </a:t>
            </a:r>
            <a:r>
              <a:rPr lang="en-US" altLang="ko-KR" dirty="0"/>
              <a:t>2</a:t>
            </a:r>
            <a:r>
              <a:rPr lang="ko-KR" altLang="en-US" dirty="0"/>
              <a:t>차원 데이터의 분류 과정과 거의 비슷하므로 빨리 하도록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217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책에서는</a:t>
            </a:r>
            <a:r>
              <a:rPr lang="en-US" altLang="ko-KR" dirty="0"/>
              <a:t>, </a:t>
            </a:r>
            <a:r>
              <a:rPr lang="ko-KR" altLang="en-US" dirty="0"/>
              <a:t>여러가지 글씨체와 크기의 변형을 가진 </a:t>
            </a:r>
            <a:r>
              <a:rPr lang="en-US" altLang="ko-KR" dirty="0"/>
              <a:t>70</a:t>
            </a:r>
            <a:r>
              <a:rPr lang="ko-KR" altLang="en-US" dirty="0"/>
              <a:t>개의 숫자 데이터 중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20</a:t>
            </a:r>
            <a:r>
              <a:rPr lang="ko-KR" altLang="en-US" dirty="0"/>
              <a:t>개는 테스트 데이터</a:t>
            </a:r>
            <a:r>
              <a:rPr lang="en-US" altLang="ko-KR" dirty="0"/>
              <a:t>/50</a:t>
            </a:r>
            <a:r>
              <a:rPr lang="ko-KR" altLang="en-US" dirty="0"/>
              <a:t>개는 학습데이터로 사용하여 분류기를 개발합니다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수집된 데이터들에 대하여 정규화와 이진화 과정을 거쳐 흑백영상으로 바꾸는 간단한 </a:t>
            </a:r>
            <a:r>
              <a:rPr lang="ko-KR" altLang="en-US" dirty="0" err="1"/>
              <a:t>전처리</a:t>
            </a:r>
            <a:r>
              <a:rPr lang="ko-KR" altLang="en-US" dirty="0"/>
              <a:t> 과정을 수행합니다</a:t>
            </a:r>
            <a:r>
              <a:rPr lang="en-US" altLang="ko-KR" dirty="0"/>
              <a:t>. </a:t>
            </a:r>
            <a:r>
              <a:rPr lang="ko-KR" altLang="en-US" dirty="0"/>
              <a:t>특징 추출단계는 뒷장에서 다시 설명한다고 되어있습니다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73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학습을 통해 </a:t>
            </a:r>
            <a:r>
              <a:rPr lang="en-US" altLang="ko-KR" dirty="0"/>
              <a:t>decision boundary</a:t>
            </a:r>
            <a:r>
              <a:rPr lang="ko-KR" altLang="en-US" dirty="0"/>
              <a:t>를 얻기 위해서는 아까 </a:t>
            </a:r>
            <a:r>
              <a:rPr lang="en-US" altLang="ko-KR" dirty="0"/>
              <a:t>2</a:t>
            </a:r>
            <a:r>
              <a:rPr lang="ko-KR" altLang="en-US" dirty="0"/>
              <a:t>차원 데이터와 같이 평균값을 이용하는 방법을 적용해서</a:t>
            </a:r>
            <a:r>
              <a:rPr lang="en-US" altLang="ko-KR" dirty="0"/>
              <a:t>, </a:t>
            </a:r>
            <a:r>
              <a:rPr lang="ko-KR" altLang="en-US" dirty="0"/>
              <a:t>각 숫자에 패턴별로 평균을 취해서 총 </a:t>
            </a:r>
            <a:r>
              <a:rPr lang="en-US" altLang="ko-KR" dirty="0"/>
              <a:t>10</a:t>
            </a:r>
            <a:r>
              <a:rPr lang="ko-KR" altLang="en-US" dirty="0"/>
              <a:t>개의 평균벡터를 얻어냅니다</a:t>
            </a:r>
            <a:r>
              <a:rPr lang="en-US" altLang="ko-KR" dirty="0"/>
              <a:t>. </a:t>
            </a:r>
            <a:r>
              <a:rPr lang="ko-KR" altLang="en-US" dirty="0"/>
              <a:t>그래서 얻어진 평균벡터들을 다시 </a:t>
            </a:r>
            <a:r>
              <a:rPr lang="en-US" altLang="ko-KR" dirty="0"/>
              <a:t>2</a:t>
            </a:r>
            <a:r>
              <a:rPr lang="ko-KR" altLang="en-US" dirty="0"/>
              <a:t>차원 행렬로 재변환해서 영상으로 나타낸 것입니다</a:t>
            </a:r>
            <a:r>
              <a:rPr lang="en-US" altLang="ko-KR" dirty="0"/>
              <a:t>. (</a:t>
            </a:r>
            <a:r>
              <a:rPr lang="ko-KR" altLang="en-US" dirty="0"/>
              <a:t>그림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분류와 성능평가는 이 장에서 잘 다루지는 않으나 분류기 구축이 이러한 프로세스로 구성되어 있다는 것을 보여주는 챕터였습니다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33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2</a:t>
            </a:r>
            <a:r>
              <a:rPr lang="ko-KR" altLang="en-US" dirty="0"/>
              <a:t>장에서 하고 싶은 말은</a:t>
            </a:r>
            <a:r>
              <a:rPr lang="en-US" altLang="ko-KR" dirty="0"/>
              <a:t>, 1</a:t>
            </a:r>
            <a:r>
              <a:rPr lang="ko-KR" altLang="en-US" dirty="0"/>
              <a:t>장에서 나온 개념들이 분류기 개발 단계에 어떻게 적용되는지는 뒤에서 </a:t>
            </a:r>
            <a:r>
              <a:rPr lang="ko-KR" altLang="en-US" dirty="0" err="1"/>
              <a:t>나올건데</a:t>
            </a:r>
            <a:br>
              <a:rPr lang="en-US" altLang="ko-KR" dirty="0"/>
            </a:br>
            <a:r>
              <a:rPr lang="ko-KR" altLang="en-US" dirty="0"/>
              <a:t>한번 맛보기로 </a:t>
            </a:r>
            <a:r>
              <a:rPr lang="ko-KR" altLang="en-US" dirty="0" err="1"/>
              <a:t>보여줄게</a:t>
            </a:r>
            <a:r>
              <a:rPr lang="en-US" altLang="ko-KR" dirty="0"/>
              <a:t>~</a:t>
            </a:r>
            <a:r>
              <a:rPr lang="ko-KR" altLang="en-US" dirty="0"/>
              <a:t>하는 느낌입니다</a:t>
            </a:r>
            <a:r>
              <a:rPr lang="en-US" altLang="ko-KR" dirty="0"/>
              <a:t>…</a:t>
            </a:r>
            <a:r>
              <a:rPr lang="ko-KR" altLang="en-US" dirty="0" err="1"/>
              <a:t>ㅋㅋ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257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2</a:t>
            </a:r>
            <a:r>
              <a:rPr lang="ko-KR" altLang="en-US" dirty="0"/>
              <a:t>차원 데이터의 분류입니다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68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통계적 접근법에서 패턴인식기의 데이터셋은</a:t>
            </a:r>
            <a:r>
              <a:rPr lang="en-US" altLang="ko-KR" dirty="0"/>
              <a:t>, </a:t>
            </a:r>
            <a:r>
              <a:rPr lang="ko-KR" altLang="en-US" dirty="0"/>
              <a:t>어떤 확률분포를 따르는 모집단으로부터 확률적으로 생성됩니다</a:t>
            </a:r>
            <a:r>
              <a:rPr lang="en-US" altLang="ko-KR" dirty="0"/>
              <a:t>. </a:t>
            </a:r>
            <a:r>
              <a:rPr lang="ko-KR" altLang="en-US" dirty="0"/>
              <a:t>가장 널리 사용하는 확률분포는 </a:t>
            </a:r>
            <a:r>
              <a:rPr lang="ko-KR" altLang="en-US" dirty="0" err="1"/>
              <a:t>가우시안</a:t>
            </a:r>
            <a:r>
              <a:rPr lang="ko-KR" altLang="en-US" dirty="0"/>
              <a:t> 분포입니다</a:t>
            </a:r>
            <a:r>
              <a:rPr lang="en-US" altLang="ko-KR" dirty="0"/>
              <a:t>. </a:t>
            </a:r>
            <a:r>
              <a:rPr lang="ko-KR" altLang="en-US" dirty="0"/>
              <a:t>이 책에서는 </a:t>
            </a:r>
            <a:r>
              <a:rPr lang="ko-KR" altLang="en-US" dirty="0" err="1"/>
              <a:t>가우시안</a:t>
            </a:r>
            <a:r>
              <a:rPr lang="ko-KR" altLang="en-US" dirty="0"/>
              <a:t> 분포를 따르는 데이터셋을 매트랩으로 두개 만들어서</a:t>
            </a:r>
            <a:r>
              <a:rPr lang="en-US" altLang="ko-KR" dirty="0"/>
              <a:t>, </a:t>
            </a:r>
            <a:r>
              <a:rPr lang="ko-KR" altLang="en-US" dirty="0"/>
              <a:t>하나는 트레이닝데이터셋</a:t>
            </a:r>
            <a:r>
              <a:rPr lang="en-US" altLang="ko-KR" dirty="0"/>
              <a:t>, </a:t>
            </a:r>
            <a:r>
              <a:rPr lang="ko-KR" altLang="en-US" dirty="0"/>
              <a:t>하나는 테스트데이터셋 이렇게 사용한다는 전제가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926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평균과 표준편차를 그림과 같이 가지는 변량 </a:t>
            </a:r>
            <a:r>
              <a:rPr lang="en-US" altLang="ko-KR" dirty="0"/>
              <a:t>X</a:t>
            </a:r>
            <a:r>
              <a:rPr lang="ko-KR" altLang="en-US" dirty="0"/>
              <a:t>가</a:t>
            </a:r>
            <a:r>
              <a:rPr lang="en-US" altLang="ko-KR" dirty="0"/>
              <a:t>, </a:t>
            </a:r>
            <a:r>
              <a:rPr lang="ko-KR" altLang="en-US" dirty="0"/>
              <a:t>저런 확률밀도함수를 가질 때</a:t>
            </a:r>
            <a:r>
              <a:rPr lang="en-US" altLang="ko-KR" dirty="0"/>
              <a:t>,  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ko-KR" altLang="en-US" dirty="0" err="1"/>
              <a:t>가우시안분포</a:t>
            </a:r>
            <a:r>
              <a:rPr lang="en-US" altLang="ko-KR" dirty="0"/>
              <a:t>(</a:t>
            </a:r>
            <a:r>
              <a:rPr lang="ko-KR" altLang="en-US" dirty="0"/>
              <a:t>정규분포</a:t>
            </a:r>
            <a:r>
              <a:rPr lang="en-US" altLang="ko-KR" dirty="0"/>
              <a:t>)</a:t>
            </a:r>
            <a:r>
              <a:rPr lang="ko-KR" altLang="en-US" dirty="0"/>
              <a:t>를 가진다고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가우시안</a:t>
            </a:r>
            <a:r>
              <a:rPr lang="ko-KR" altLang="en-US" dirty="0"/>
              <a:t> 분포 곡선은 그림과 같이 완전한 동형의 </a:t>
            </a:r>
            <a:r>
              <a:rPr lang="ko-KR" altLang="en-US" dirty="0" err="1"/>
              <a:t>대칭분포입니다</a:t>
            </a:r>
            <a:r>
              <a:rPr lang="en-US" altLang="ko-KR" dirty="0"/>
              <a:t>. </a:t>
            </a:r>
            <a:r>
              <a:rPr lang="ko-KR" altLang="en-US" dirty="0"/>
              <a:t>앞서 말한 것처럼 이 분포는 가장 널리 사용되는 </a:t>
            </a:r>
            <a:r>
              <a:rPr lang="ko-KR" altLang="en-US" dirty="0" err="1"/>
              <a:t>확률분포입니다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36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가우시안</a:t>
            </a:r>
            <a:r>
              <a:rPr lang="ko-KR" altLang="en-US" dirty="0"/>
              <a:t> 분포를 사용하기에 부적합한 데이터셋도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 그림과 같이 데이터가 밀집되어 있는 세개의 그룹이</a:t>
            </a:r>
            <a:r>
              <a:rPr lang="en-US" altLang="ko-KR" dirty="0"/>
              <a:t>, </a:t>
            </a:r>
            <a:r>
              <a:rPr lang="ko-KR" altLang="en-US" dirty="0"/>
              <a:t>평균을 중심으로 하나로 뭉쳐져 있는 형태는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분포로는 데이터의 특성을 제대로 표현하기가 힘듭니다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두번째 경우 역시</a:t>
            </a:r>
            <a:r>
              <a:rPr lang="en-US" altLang="ko-KR" dirty="0"/>
              <a:t>, </a:t>
            </a:r>
            <a:r>
              <a:rPr lang="ko-KR" altLang="en-US" dirty="0"/>
              <a:t>동그랗게 도넛 형태의 데이터 분포를 가지고 있어</a:t>
            </a:r>
            <a:r>
              <a:rPr lang="en-US" altLang="ko-KR" dirty="0"/>
              <a:t>, </a:t>
            </a:r>
            <a:r>
              <a:rPr lang="ko-KR" altLang="en-US" dirty="0"/>
              <a:t>이 역시 하나의 </a:t>
            </a:r>
            <a:r>
              <a:rPr lang="ko-KR" altLang="en-US" dirty="0" err="1"/>
              <a:t>가우시안으로</a:t>
            </a:r>
            <a:r>
              <a:rPr lang="ko-KR" altLang="en-US" dirty="0"/>
              <a:t> 표현하는 것이 어렵습니다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01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트레이닝 데이터셋과 테스트 데이터셋을 생성을 하였다면</a:t>
            </a:r>
            <a:r>
              <a:rPr lang="en-US" altLang="ko-KR" dirty="0"/>
              <a:t>, </a:t>
            </a:r>
            <a:r>
              <a:rPr lang="ko-KR" altLang="en-US" dirty="0"/>
              <a:t>이제 학습데이터 집합의 분포 특성을 분석하는 절차를 거칩니다</a:t>
            </a:r>
            <a:r>
              <a:rPr lang="en-US" altLang="ko-KR" dirty="0"/>
              <a:t>. </a:t>
            </a:r>
            <a:r>
              <a:rPr lang="ko-KR" altLang="en-US" dirty="0"/>
              <a:t>분석해서 분류를 위한 </a:t>
            </a:r>
            <a:r>
              <a:rPr lang="en-US" altLang="ko-KR" dirty="0"/>
              <a:t>decision boundary</a:t>
            </a:r>
            <a:r>
              <a:rPr lang="ko-KR" altLang="en-US" dirty="0"/>
              <a:t>를 찾는 단계를 수행하게 됩니다</a:t>
            </a:r>
            <a:r>
              <a:rPr lang="en-US" altLang="ko-KR" dirty="0"/>
              <a:t>. </a:t>
            </a:r>
            <a:r>
              <a:rPr lang="ko-KR" altLang="en-US" dirty="0"/>
              <a:t>이를 흔히 말하는 학습이라고 부릅니다</a:t>
            </a:r>
            <a:r>
              <a:rPr lang="en-US" altLang="ko-KR" dirty="0"/>
              <a:t>. </a:t>
            </a:r>
            <a:r>
              <a:rPr lang="ko-KR" altLang="en-US" dirty="0"/>
              <a:t>이에 앞서 데이터 전처리와 특징 추출과정이 존재하지만</a:t>
            </a:r>
            <a:r>
              <a:rPr lang="en-US" altLang="ko-KR" dirty="0"/>
              <a:t>, </a:t>
            </a:r>
            <a:r>
              <a:rPr lang="ko-KR" altLang="en-US" dirty="0"/>
              <a:t>이 챕터에서는 다루지 않고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485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한 번 간단하게 찾아봤습니다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전처리의 주요 작업들은 다음과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누락된 값을 채우거나 노이즈가 많은 데이터를 감지하여 제거하고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정규화하여</a:t>
            </a:r>
            <a:r>
              <a:rPr lang="ko-KR" altLang="en-US" dirty="0"/>
              <a:t> 차원 및 노이즈를 줄이고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데이터를 쉽게 처리할 수 있도록 특성을 샘플링하고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특정 </a:t>
            </a:r>
            <a:r>
              <a:rPr lang="ko-KR" altLang="en-US" dirty="0" err="1"/>
              <a:t>머신러닝에</a:t>
            </a:r>
            <a:r>
              <a:rPr lang="ko-KR" altLang="en-US" dirty="0"/>
              <a:t> 쉽게 사용할 수 있도록 특성을 변환하는 등의 일을 수행하게 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83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과정이 필요한 이유는</a:t>
            </a:r>
            <a:r>
              <a:rPr lang="en-US" altLang="ko-KR" dirty="0"/>
              <a:t>, </a:t>
            </a:r>
            <a:r>
              <a:rPr lang="ko-KR" altLang="en-US" dirty="0"/>
              <a:t>이러한 데이터 품질 문제가 자주 발생하기 </a:t>
            </a:r>
            <a:r>
              <a:rPr lang="ko-KR" altLang="en-US" dirty="0" err="1"/>
              <a:t>떄문입니다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데이터에 특성이 없거나 값이 누락되는 불완전 상태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데이터에 잘못된 레코드 또는 </a:t>
            </a:r>
            <a:r>
              <a:rPr lang="ko-KR" altLang="en-US" dirty="0" err="1"/>
              <a:t>이상값이</a:t>
            </a:r>
            <a:r>
              <a:rPr lang="ko-KR" altLang="en-US" dirty="0"/>
              <a:t> 있는 노이즈가 많은 상태</a:t>
            </a:r>
            <a:br>
              <a:rPr lang="en-US" altLang="ko-KR" dirty="0"/>
            </a:br>
            <a:r>
              <a:rPr lang="ko-KR" altLang="en-US" dirty="0"/>
              <a:t>데이터에 충돌하는 레코드 또는 일치하지 않는 값이 있는 불일치 상태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우수한 예측모델 즉</a:t>
            </a:r>
            <a:r>
              <a:rPr lang="en-US" altLang="ko-KR" dirty="0"/>
              <a:t>, </a:t>
            </a:r>
            <a:r>
              <a:rPr lang="ko-KR" altLang="en-US" dirty="0"/>
              <a:t>분류기를 구축하려면 우수한 데이터가 필요하겠죠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데이터 품질을 높여 최종적으로 모델의 성능을 높이려면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초기에 상태검사를 통해 문제를 잡아야 </a:t>
            </a:r>
            <a:r>
              <a:rPr lang="ko-KR" altLang="en-US" dirty="0" err="1"/>
              <a:t>하는겁니다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581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전처리와 데이터의 분포 특성을 분석하는 학습단계를 마쳤다면</a:t>
            </a:r>
            <a:r>
              <a:rPr lang="en-US" altLang="ko-KR" dirty="0"/>
              <a:t>, </a:t>
            </a:r>
            <a:r>
              <a:rPr lang="ko-KR" altLang="en-US" dirty="0"/>
              <a:t>이제 </a:t>
            </a:r>
            <a:r>
              <a:rPr lang="en-US" altLang="ko-KR" dirty="0"/>
              <a:t>decision boundary</a:t>
            </a:r>
            <a:r>
              <a:rPr lang="ko-KR" altLang="en-US" dirty="0"/>
              <a:t>를 설정해주어야 합니다</a:t>
            </a:r>
            <a:r>
              <a:rPr lang="en-US" altLang="ko-KR" dirty="0"/>
              <a:t>. Decision boundary</a:t>
            </a:r>
            <a:r>
              <a:rPr lang="ko-KR" altLang="en-US" dirty="0"/>
              <a:t>를 찾는 방법은 다양하지만</a:t>
            </a:r>
            <a:r>
              <a:rPr lang="en-US" altLang="ko-KR" dirty="0"/>
              <a:t>, 2</a:t>
            </a:r>
            <a:r>
              <a:rPr lang="ko-KR" altLang="en-US" dirty="0"/>
              <a:t>장에서는 가장 간단하게 평균값으로 찾고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 그림에서는 새로운 데이터 </a:t>
            </a:r>
            <a:r>
              <a:rPr lang="en-US" altLang="ko-KR" dirty="0" err="1"/>
              <a:t>Xnew</a:t>
            </a:r>
            <a:r>
              <a:rPr lang="ko-KR" altLang="en-US" dirty="0"/>
              <a:t>가 두 클래스 중 어디에 속하는지 판단하는</a:t>
            </a:r>
            <a:r>
              <a:rPr lang="en-US" altLang="ko-KR" dirty="0"/>
              <a:t> </a:t>
            </a:r>
            <a:r>
              <a:rPr lang="ko-KR" altLang="en-US" dirty="0"/>
              <a:t>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클래스의 평균</a:t>
            </a:r>
            <a:r>
              <a:rPr lang="en-US" altLang="ko-KR" dirty="0"/>
              <a:t>(m1,m2)</a:t>
            </a:r>
            <a:r>
              <a:rPr lang="ko-KR" altLang="en-US" dirty="0"/>
              <a:t>과의 거리를 계산하여 </a:t>
            </a:r>
            <a:r>
              <a:rPr lang="ko-KR" altLang="en-US" dirty="0" err="1"/>
              <a:t>거리값이</a:t>
            </a:r>
            <a:r>
              <a:rPr lang="ko-KR" altLang="en-US" dirty="0"/>
              <a:t> 작은 쪽의 클래스로 할당하는 방법을 사용하고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 공간상의 두 점 </a:t>
            </a:r>
            <a:r>
              <a:rPr lang="en-US" altLang="ko-KR" dirty="0"/>
              <a:t>x1,x2</a:t>
            </a:r>
            <a:r>
              <a:rPr lang="ko-KR" altLang="en-US" dirty="0"/>
              <a:t>간의 거리를 </a:t>
            </a:r>
            <a:r>
              <a:rPr lang="en-US" altLang="ko-KR" dirty="0"/>
              <a:t>d()</a:t>
            </a:r>
            <a:r>
              <a:rPr lang="ko-KR" altLang="en-US" dirty="0"/>
              <a:t>로 나타내면 </a:t>
            </a:r>
            <a:r>
              <a:rPr lang="en-US" altLang="ko-KR" dirty="0"/>
              <a:t>decision</a:t>
            </a:r>
            <a:r>
              <a:rPr lang="ko-KR" altLang="en-US" dirty="0"/>
              <a:t> </a:t>
            </a:r>
            <a:r>
              <a:rPr lang="en-US" altLang="ko-KR" dirty="0"/>
              <a:t>boundary</a:t>
            </a:r>
            <a:r>
              <a:rPr lang="ko-KR" altLang="en-US" dirty="0"/>
              <a:t>는 함수 </a:t>
            </a:r>
            <a:r>
              <a:rPr lang="en-US" altLang="ko-KR" dirty="0"/>
              <a:t>g</a:t>
            </a:r>
            <a:r>
              <a:rPr lang="ko-KR" altLang="en-US" dirty="0"/>
              <a:t>로 정의할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결정 경계에 의하여 분류하는 것은</a:t>
            </a:r>
            <a:r>
              <a:rPr lang="en-US" altLang="ko-KR" dirty="0"/>
              <a:t>, </a:t>
            </a:r>
            <a:r>
              <a:rPr lang="ko-KR" altLang="en-US" dirty="0"/>
              <a:t>클래스 라벨을 결정해주는 것을 의미합니다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거리함수</a:t>
            </a:r>
            <a:r>
              <a:rPr lang="en-US" altLang="ko-KR" dirty="0"/>
              <a:t>d(x1,x2)</a:t>
            </a:r>
            <a:r>
              <a:rPr lang="ko-KR" altLang="en-US" dirty="0"/>
              <a:t>를 두 벡터 차의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거리의 제곱으로 정의하면 다음과 같은 구체적인 식으로 </a:t>
            </a:r>
            <a:r>
              <a:rPr lang="ko-KR" altLang="en-US" dirty="0" err="1"/>
              <a:t>풀어쓸</a:t>
            </a:r>
            <a:r>
              <a:rPr lang="ko-KR" altLang="en-US" dirty="0"/>
              <a:t>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해서 가운데의 대각선과 같은 </a:t>
            </a:r>
            <a:r>
              <a:rPr lang="en-US" altLang="ko-KR" dirty="0"/>
              <a:t>decision boundary</a:t>
            </a:r>
            <a:r>
              <a:rPr lang="ko-KR" altLang="en-US" dirty="0"/>
              <a:t>를 찾을 수 있고</a:t>
            </a:r>
            <a:r>
              <a:rPr lang="en-US" altLang="ko-KR" dirty="0"/>
              <a:t>, x</a:t>
            </a:r>
            <a:r>
              <a:rPr lang="ko-KR" altLang="en-US" dirty="0"/>
              <a:t>는 </a:t>
            </a:r>
            <a:r>
              <a:rPr lang="ko-KR" altLang="en-US" dirty="0" err="1"/>
              <a:t>첫번째클래스의</a:t>
            </a:r>
            <a:r>
              <a:rPr lang="ko-KR" altLang="en-US" dirty="0"/>
              <a:t> 평균값과 더 가까우므로 첫번쨰 클래스에 할당 된 것을 알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056A-78BE-43A0-A8BE-E894AE883A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20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4.png"/><Relationship Id="rId4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6515" y="2490281"/>
            <a:ext cx="653897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장</a:t>
            </a:r>
            <a:r>
              <a:rPr lang="en-US" altLang="ko-KR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</a:t>
            </a:r>
            <a:r>
              <a:rPr lang="ko-KR" altLang="en-US" sz="5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패턴인식기 개발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8668" y="3994484"/>
            <a:ext cx="218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가은영</a:t>
            </a:r>
          </a:p>
        </p:txBody>
      </p:sp>
    </p:spTree>
    <p:extLst>
      <p:ext uri="{BB962C8B-B14F-4D97-AF65-F5344CB8AC3E}">
        <p14:creationId xmlns:p14="http://schemas.microsoft.com/office/powerpoint/2010/main" val="945559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98509" y="395782"/>
            <a:ext cx="4368800" cy="592026"/>
            <a:chOff x="7698509" y="395782"/>
            <a:chExt cx="4368800" cy="592026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698509" y="843808"/>
              <a:ext cx="144000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5563" y="395782"/>
              <a:ext cx="429316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결정경계</a:t>
              </a:r>
              <a:r>
                <a:rPr lang="en-US" altLang="ko-KR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(Decision Boundary)</a:t>
              </a:r>
              <a:endPara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726" y="1479832"/>
            <a:ext cx="5641274" cy="4324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8078" y="2020093"/>
            <a:ext cx="498085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두 점 </a:t>
            </a:r>
            <a:r>
              <a:rPr lang="en-US" altLang="ko-KR" sz="2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x1, x2 </a:t>
            </a:r>
            <a:r>
              <a: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간의 거리 </a:t>
            </a:r>
            <a:r>
              <a:rPr lang="en-US" altLang="ko-KR" sz="2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= d(x1,</a:t>
            </a:r>
            <a:r>
              <a: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x2)</a:t>
            </a:r>
          </a:p>
          <a:p>
            <a:endParaRPr lang="en-US" altLang="ko-KR" sz="25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결정경계 </a:t>
            </a:r>
            <a:endParaRPr lang="en-US" altLang="ko-KR" sz="25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G(x) = d(x,m2) – d(x,m1) = 0</a:t>
            </a:r>
          </a:p>
          <a:p>
            <a:endParaRPr lang="en-US" altLang="ko-KR" sz="25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ko-KR" altLang="en-US" sz="25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0381" y="3910849"/>
            <a:ext cx="4094193" cy="10198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0381" y="5233512"/>
            <a:ext cx="6086819" cy="100953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720663" y="2459421"/>
            <a:ext cx="394138" cy="283779"/>
          </a:xfrm>
          <a:prstGeom prst="ellipse">
            <a:avLst/>
          </a:prstGeom>
          <a:solidFill>
            <a:srgbClr val="DF5327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422635" y="3160987"/>
            <a:ext cx="394138" cy="283779"/>
          </a:xfrm>
          <a:prstGeom prst="ellipse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400098" y="4092701"/>
            <a:ext cx="394138" cy="283779"/>
          </a:xfrm>
          <a:prstGeom prst="ellipse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4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98509" y="395782"/>
            <a:ext cx="4368800" cy="592026"/>
            <a:chOff x="7698509" y="395782"/>
            <a:chExt cx="4368800" cy="592026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698509" y="843808"/>
              <a:ext cx="144000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45563" y="395782"/>
              <a:ext cx="429316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결정경계</a:t>
              </a:r>
              <a:r>
                <a:rPr lang="en-US" altLang="ko-KR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(Decision Boundary)</a:t>
              </a:r>
              <a:endPara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428" r="8571"/>
          <a:stretch/>
        </p:blipFill>
        <p:spPr>
          <a:xfrm>
            <a:off x="583322" y="1599622"/>
            <a:ext cx="4682358" cy="4324977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400098" y="2562382"/>
            <a:ext cx="394138" cy="283779"/>
          </a:xfrm>
          <a:prstGeom prst="ellipse">
            <a:avLst/>
          </a:prstGeom>
          <a:solidFill>
            <a:srgbClr val="DF5327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075793" y="3287110"/>
            <a:ext cx="394138" cy="283779"/>
          </a:xfrm>
          <a:prstGeom prst="ellipse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037492" y="4211958"/>
            <a:ext cx="394138" cy="283779"/>
          </a:xfrm>
          <a:prstGeom prst="ellipse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737" t="33793" b="2069"/>
          <a:stretch/>
        </p:blipFill>
        <p:spPr>
          <a:xfrm>
            <a:off x="5549461" y="1599622"/>
            <a:ext cx="6258758" cy="439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0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844862" y="366754"/>
            <a:ext cx="3222446" cy="621054"/>
            <a:chOff x="7716982" y="366754"/>
            <a:chExt cx="4350327" cy="621054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716983" y="843808"/>
              <a:ext cx="125526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74218" y="366754"/>
              <a:ext cx="140294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성능평가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150869" y="1997242"/>
            <a:ext cx="18902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분류오차</a:t>
            </a:r>
          </a:p>
        </p:txBody>
      </p:sp>
      <p:cxnSp>
        <p:nvCxnSpPr>
          <p:cNvPr id="12" name="직선 연결선 11"/>
          <p:cNvCxnSpPr>
            <a:cxnSpLocks/>
            <a:stCxn id="10" idx="2"/>
          </p:cNvCxnSpPr>
          <p:nvPr/>
        </p:nvCxnSpPr>
        <p:spPr>
          <a:xfrm>
            <a:off x="6096000" y="2628184"/>
            <a:ext cx="0" cy="19197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082897" y="3429000"/>
            <a:ext cx="60262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104147" y="3429000"/>
            <a:ext cx="0" cy="11189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9085037" y="3429000"/>
            <a:ext cx="0" cy="11189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59016" y="4547937"/>
            <a:ext cx="18902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학습오차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46282" y="4547937"/>
            <a:ext cx="23166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>
                <a:latin typeface="나눔명조" panose="02020603020101020101" pitchFamily="18" charset="-127"/>
                <a:ea typeface="나눔명조" panose="02020603020101020101" pitchFamily="18" charset="-127"/>
              </a:rPr>
              <a:t>테스트오차</a:t>
            </a:r>
            <a:endParaRPr lang="ko-KR" altLang="en-US" sz="35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02644" y="4547937"/>
            <a:ext cx="231666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일반화오차</a:t>
            </a:r>
          </a:p>
        </p:txBody>
      </p:sp>
    </p:spTree>
    <p:extLst>
      <p:ext uri="{BB962C8B-B14F-4D97-AF65-F5344CB8AC3E}">
        <p14:creationId xmlns:p14="http://schemas.microsoft.com/office/powerpoint/2010/main" val="3191270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844863" y="350083"/>
            <a:ext cx="3222446" cy="637725"/>
            <a:chOff x="7716982" y="350083"/>
            <a:chExt cx="4350327" cy="637725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716983" y="843808"/>
              <a:ext cx="125526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64827" y="350083"/>
              <a:ext cx="385463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성능평가</a:t>
              </a:r>
              <a:r>
                <a:rPr lang="en-US" altLang="ko-KR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분류오차</a:t>
              </a:r>
              <a:r>
                <a:rPr lang="en-US" altLang="ko-KR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endPara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04964" y="1764493"/>
            <a:ext cx="20249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학습 오차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64" y="2395435"/>
            <a:ext cx="5070194" cy="81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04963" y="4059942"/>
            <a:ext cx="24513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테스트 오차</a:t>
            </a:r>
          </a:p>
        </p:txBody>
      </p:sp>
      <p:pic>
        <p:nvPicPr>
          <p:cNvPr id="16" name="_x25175840" descr="DRW000006b015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63" y="4690884"/>
            <a:ext cx="4882757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553197" y="4059942"/>
            <a:ext cx="24513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일반화 오차</a:t>
            </a:r>
          </a:p>
        </p:txBody>
      </p:sp>
      <p:pic>
        <p:nvPicPr>
          <p:cNvPr id="20" name="_x24891400" descr="DRW000006b015f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216" y="4690884"/>
            <a:ext cx="4533265" cy="77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17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0629" y="2282371"/>
            <a:ext cx="11930742" cy="2293257"/>
          </a:xfrm>
          <a:prstGeom prst="rect">
            <a:avLst/>
          </a:prstGeom>
          <a:solidFill>
            <a:srgbClr val="DF5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숫자 데이터의 분류</a:t>
            </a:r>
          </a:p>
        </p:txBody>
      </p:sp>
    </p:spTree>
    <p:extLst>
      <p:ext uri="{BB962C8B-B14F-4D97-AF65-F5344CB8AC3E}">
        <p14:creationId xmlns:p14="http://schemas.microsoft.com/office/powerpoint/2010/main" val="1623341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98509" y="350083"/>
            <a:ext cx="4368800" cy="637725"/>
            <a:chOff x="7698509" y="350083"/>
            <a:chExt cx="4368800" cy="637725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698509" y="843808"/>
              <a:ext cx="144000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33063" y="350083"/>
              <a:ext cx="311816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데이터 </a:t>
              </a:r>
              <a:r>
                <a:rPr lang="ko-KR" altLang="en-US" sz="2500" b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수집과 </a:t>
              </a:r>
              <a:r>
                <a:rPr lang="ko-KR" altLang="en-US" sz="2500" b="1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전처리</a:t>
              </a:r>
              <a:endPara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843" y="1493670"/>
            <a:ext cx="5118650" cy="42814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3971" y="1493670"/>
            <a:ext cx="5217253" cy="42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2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98509" y="350083"/>
            <a:ext cx="4368800" cy="637725"/>
            <a:chOff x="7698509" y="350083"/>
            <a:chExt cx="4368800" cy="637725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698509" y="843808"/>
              <a:ext cx="144000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85725" y="350083"/>
              <a:ext cx="241284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학습과 결정경계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6294" y="2985962"/>
            <a:ext cx="7639412" cy="88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1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5582" y="1925303"/>
            <a:ext cx="8840835" cy="33685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716982" y="872836"/>
            <a:ext cx="4350327" cy="69273"/>
          </a:xfrm>
          <a:prstGeom prst="rect">
            <a:avLst/>
          </a:prstGeom>
          <a:solidFill>
            <a:srgbClr val="DF5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698509" y="843808"/>
            <a:ext cx="144000" cy="144000"/>
          </a:xfrm>
          <a:prstGeom prst="ellipse">
            <a:avLst/>
          </a:prstGeom>
          <a:solidFill>
            <a:srgbClr val="DF5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92989" y="402708"/>
            <a:ext cx="31983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패턴인식기 개발 단계</a:t>
            </a:r>
          </a:p>
        </p:txBody>
      </p:sp>
    </p:spTree>
    <p:extLst>
      <p:ext uri="{BB962C8B-B14F-4D97-AF65-F5344CB8AC3E}">
        <p14:creationId xmlns:p14="http://schemas.microsoft.com/office/powerpoint/2010/main" val="2079063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0019" y="2875002"/>
            <a:ext cx="36519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장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패턴인식기 개발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80814" y="4042610"/>
            <a:ext cx="32303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0330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5582" y="1925303"/>
            <a:ext cx="8840835" cy="33685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716982" y="872836"/>
            <a:ext cx="4350327" cy="69273"/>
          </a:xfrm>
          <a:prstGeom prst="rect">
            <a:avLst/>
          </a:prstGeom>
          <a:solidFill>
            <a:srgbClr val="DF5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698509" y="843808"/>
            <a:ext cx="144000" cy="144000"/>
          </a:xfrm>
          <a:prstGeom prst="ellipse">
            <a:avLst/>
          </a:prstGeom>
          <a:solidFill>
            <a:srgbClr val="DF5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92989" y="402708"/>
            <a:ext cx="31983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패턴인식기 개발 단계</a:t>
            </a:r>
          </a:p>
        </p:txBody>
      </p:sp>
    </p:spTree>
    <p:extLst>
      <p:ext uri="{BB962C8B-B14F-4D97-AF65-F5344CB8AC3E}">
        <p14:creationId xmlns:p14="http://schemas.microsoft.com/office/powerpoint/2010/main" val="388983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0629" y="2282371"/>
            <a:ext cx="11930742" cy="2293257"/>
          </a:xfrm>
          <a:prstGeom prst="rect">
            <a:avLst/>
          </a:prstGeom>
          <a:solidFill>
            <a:srgbClr val="DF5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차원 데이터의 분류</a:t>
            </a:r>
          </a:p>
        </p:txBody>
      </p:sp>
    </p:spTree>
    <p:extLst>
      <p:ext uri="{BB962C8B-B14F-4D97-AF65-F5344CB8AC3E}">
        <p14:creationId xmlns:p14="http://schemas.microsoft.com/office/powerpoint/2010/main" val="109724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21" b="99443" l="2716" r="97444">
                        <a14:foregroundMark x1="49840" y1="7799" x2="49840" y2="7799"/>
                        <a14:foregroundMark x1="49840" y1="7799" x2="49840" y2="7799"/>
                        <a14:foregroundMark x1="49521" y1="7799" x2="49521" y2="7799"/>
                        <a14:foregroundMark x1="20767" y1="88022" x2="20767" y2="88022"/>
                        <a14:foregroundMark x1="21246" y1="88022" x2="21246" y2="88022"/>
                        <a14:foregroundMark x1="22524" y1="87465" x2="22524" y2="87465"/>
                        <a14:foregroundMark x1="22524" y1="87465" x2="22524" y2="87465"/>
                        <a14:foregroundMark x1="49042" y1="77159" x2="49042" y2="77159"/>
                        <a14:foregroundMark x1="49521" y1="77716" x2="49521" y2="77716"/>
                        <a14:foregroundMark x1="51278" y1="77994" x2="51278" y2="77994"/>
                        <a14:foregroundMark x1="49521" y1="77159" x2="58307" y2="78552"/>
                        <a14:foregroundMark x1="48243" y1="77437" x2="41054" y2="78273"/>
                        <a14:foregroundMark x1="2716" y1="93315" x2="11661" y2="91365"/>
                        <a14:foregroundMark x1="11661" y1="91365" x2="15335" y2="91365"/>
                        <a14:foregroundMark x1="6709" y1="93036" x2="2875" y2="93593"/>
                        <a14:foregroundMark x1="2875" y1="95543" x2="4701" y2="96189"/>
                        <a14:foregroundMark x1="22505" y1="95993" x2="27796" y2="93872"/>
                        <a14:foregroundMark x1="17415" y1="98033" x2="20260" y2="96893"/>
                        <a14:foregroundMark x1="89457" y1="91643" x2="97604" y2="93593"/>
                        <a14:foregroundMark x1="97604" y1="93593" x2="89297" y2="96100"/>
                        <a14:foregroundMark x1="89297" y1="96100" x2="97444" y2="94708"/>
                        <a14:foregroundMark x1="97444" y1="94708" x2="97444" y2="94986"/>
                        <a14:backgroundMark x1="17572" y1="99443" x2="17572" y2="99443"/>
                        <a14:backgroundMark x1="16933" y1="98886" x2="16933" y2="98886"/>
                        <a14:backgroundMark x1="17732" y1="98886" x2="5911" y2="99443"/>
                        <a14:backgroundMark x1="19329" y1="99443" x2="21246" y2="994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350" y="2641600"/>
            <a:ext cx="6216165" cy="403496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698509" y="381268"/>
            <a:ext cx="4368800" cy="606540"/>
            <a:chOff x="7698509" y="381268"/>
            <a:chExt cx="4368800" cy="606540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698509" y="843808"/>
              <a:ext cx="144000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38010" y="381268"/>
              <a:ext cx="21082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>
                  <a:latin typeface="나눔명조" panose="02020603020101020101" pitchFamily="18" charset="-127"/>
                  <a:ea typeface="나눔명조" panose="02020603020101020101" pitchFamily="18" charset="-127"/>
                </a:rPr>
                <a:t>가우시안</a:t>
              </a:r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분포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30830" y="3009121"/>
            <a:ext cx="1930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DataSet</a:t>
            </a:r>
            <a:endParaRPr lang="ko-KR" altLang="en-US" sz="4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화살표: 아래쪽 13"/>
          <p:cNvSpPr/>
          <p:nvPr/>
        </p:nvSpPr>
        <p:spPr>
          <a:xfrm rot="10800000">
            <a:off x="5732106" y="2878494"/>
            <a:ext cx="727788" cy="1101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41454" y="4482260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 Gaussian distribution</a:t>
            </a:r>
            <a:endParaRPr lang="ko-KR" altLang="en-US" sz="4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7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2176 L 0 -0.1925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0338" y="843808"/>
            <a:ext cx="6578023" cy="32766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7698509" y="381268"/>
            <a:ext cx="4368800" cy="606540"/>
            <a:chOff x="7698509" y="381268"/>
            <a:chExt cx="4368800" cy="606540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698509" y="843808"/>
              <a:ext cx="144000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38010" y="381268"/>
              <a:ext cx="21082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가우시안</a:t>
              </a:r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분포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159228" y="4747467"/>
            <a:ext cx="2234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      균 </a:t>
            </a: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m</a:t>
            </a:r>
          </a:p>
          <a:p>
            <a:pPr algn="dist"/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표준편차 </a:t>
            </a: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l-GR" altLang="ko-KR" sz="3000" i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σ</a:t>
            </a:r>
            <a:endParaRPr lang="en-US" altLang="ko-KR" sz="3000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8" name="Picture 4" descr="http://dbscthumb.phinf.naver.net/1991_000_1/20131106164300612_6QHPCMW0I.jpg/f_i94_2.jpg?type=w492_fst&amp;wm=N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583" y="4992237"/>
            <a:ext cx="3173533" cy="6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오른쪽 11"/>
          <p:cNvSpPr/>
          <p:nvPr/>
        </p:nvSpPr>
        <p:spPr>
          <a:xfrm>
            <a:off x="4484916" y="5073012"/>
            <a:ext cx="522515" cy="449943"/>
          </a:xfrm>
          <a:prstGeom prst="rightArrow">
            <a:avLst/>
          </a:prstGeom>
          <a:solidFill>
            <a:srgbClr val="DF5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98212" y="4994210"/>
            <a:ext cx="12731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변량 </a:t>
            </a:r>
            <a:r>
              <a:rPr lang="en-US" altLang="ko-KR" sz="3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en-US" altLang="ko-KR" sz="3000" i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화살표: 오른쪽 17"/>
          <p:cNvSpPr/>
          <p:nvPr/>
        </p:nvSpPr>
        <p:spPr>
          <a:xfrm>
            <a:off x="6462098" y="5073011"/>
            <a:ext cx="522515" cy="449943"/>
          </a:xfrm>
          <a:prstGeom prst="rightArrow">
            <a:avLst/>
          </a:prstGeom>
          <a:solidFill>
            <a:srgbClr val="DF5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42800" y="5763130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확률밀도함수</a:t>
            </a:r>
          </a:p>
        </p:txBody>
      </p:sp>
    </p:spTree>
    <p:extLst>
      <p:ext uri="{BB962C8B-B14F-4D97-AF65-F5344CB8AC3E}">
        <p14:creationId xmlns:p14="http://schemas.microsoft.com/office/powerpoint/2010/main" val="93377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98509" y="381268"/>
            <a:ext cx="4368800" cy="606540"/>
            <a:chOff x="7698509" y="381268"/>
            <a:chExt cx="4368800" cy="606540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698509" y="843808"/>
              <a:ext cx="144000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838010" y="381268"/>
              <a:ext cx="21082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err="1">
                  <a:latin typeface="나눔명조" panose="02020603020101020101" pitchFamily="18" charset="-127"/>
                  <a:ea typeface="나눔명조" panose="02020603020101020101" pitchFamily="18" charset="-127"/>
                </a:rPr>
                <a:t>가우시안</a:t>
              </a:r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분포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0423" y="1397418"/>
            <a:ext cx="9491153" cy="406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98509" y="395782"/>
            <a:ext cx="4368800" cy="592026"/>
            <a:chOff x="7698509" y="395782"/>
            <a:chExt cx="4368800" cy="592026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698509" y="843808"/>
              <a:ext cx="144000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69081" y="395782"/>
              <a:ext cx="224612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학습 </a:t>
              </a:r>
              <a:r>
                <a:rPr lang="en-US" altLang="ko-KR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(learning)</a:t>
              </a:r>
              <a:endPara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3" name="타원 2"/>
          <p:cNvSpPr/>
          <p:nvPr/>
        </p:nvSpPr>
        <p:spPr>
          <a:xfrm>
            <a:off x="1130966" y="2310062"/>
            <a:ext cx="2117558" cy="20694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Training </a:t>
            </a:r>
          </a:p>
          <a:p>
            <a:pPr algn="ctr"/>
            <a:r>
              <a:rPr lang="en-US" altLang="ko-K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DataSet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689682" y="2310062"/>
            <a:ext cx="2117558" cy="20694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Test </a:t>
            </a:r>
          </a:p>
          <a:p>
            <a:pPr algn="ctr"/>
            <a:r>
              <a:rPr lang="en-US" altLang="ko-K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DataSet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6481008" y="2959767"/>
            <a:ext cx="938463" cy="770021"/>
          </a:xfrm>
          <a:prstGeom prst="rightArrow">
            <a:avLst/>
          </a:prstGeom>
          <a:solidFill>
            <a:srgbClr val="DF5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2005" y="2582005"/>
            <a:ext cx="3074880" cy="1525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결정경계</a:t>
            </a:r>
            <a:endParaRPr lang="en-US" altLang="ko-KR" sz="4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(Decision Boundary)</a:t>
            </a:r>
            <a:endParaRPr lang="ko-KR" altLang="en-US" sz="25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41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98509" y="395782"/>
            <a:ext cx="4368800" cy="592026"/>
            <a:chOff x="7698509" y="395782"/>
            <a:chExt cx="4368800" cy="592026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698509" y="843808"/>
              <a:ext cx="144000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69081" y="395782"/>
              <a:ext cx="224612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학습 </a:t>
              </a:r>
              <a:r>
                <a:rPr lang="en-US" altLang="ko-KR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(learning)</a:t>
              </a:r>
              <a:endPara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839453" y="2334126"/>
            <a:ext cx="24513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 정리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3832" y="2334126"/>
            <a:ext cx="24513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 변환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3797" y="3689683"/>
            <a:ext cx="24513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 감소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16642" y="3680444"/>
            <a:ext cx="24513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 분할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19488" y="3689683"/>
            <a:ext cx="24513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텍스트 정리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31410" y="987808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Data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Preprocessing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29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98509" y="395782"/>
            <a:ext cx="4368800" cy="592026"/>
            <a:chOff x="7698509" y="395782"/>
            <a:chExt cx="4368800" cy="592026"/>
          </a:xfrm>
        </p:grpSpPr>
        <p:sp>
          <p:nvSpPr>
            <p:cNvPr id="5" name="직사각형 4"/>
            <p:cNvSpPr/>
            <p:nvPr/>
          </p:nvSpPr>
          <p:spPr>
            <a:xfrm>
              <a:off x="7716982" y="872836"/>
              <a:ext cx="4350327" cy="69273"/>
            </a:xfrm>
            <a:prstGeom prst="rect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698509" y="843808"/>
              <a:ext cx="144000" cy="144000"/>
            </a:xfrm>
            <a:prstGeom prst="ellipse">
              <a:avLst/>
            </a:prstGeom>
            <a:solidFill>
              <a:srgbClr val="DF5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69081" y="395782"/>
              <a:ext cx="224612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학습 </a:t>
              </a:r>
              <a:r>
                <a:rPr lang="en-US" altLang="ko-KR" sz="2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(learning)</a:t>
              </a:r>
              <a:endParaRPr lang="ko-KR" altLang="en-US" sz="25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731410" y="987808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Data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Preprocessing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9571" y="1546187"/>
            <a:ext cx="66928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 </a:t>
            </a:r>
            <a:r>
              <a:rPr lang="ko-KR" altLang="en-US" sz="35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전처리</a:t>
            </a:r>
            <a:r>
              <a:rPr lang="ko-KR" altLang="en-US" sz="35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과정이 필요한 이유</a:t>
            </a:r>
          </a:p>
        </p:txBody>
      </p:sp>
      <p:sp>
        <p:nvSpPr>
          <p:cNvPr id="9" name="타원 8"/>
          <p:cNvSpPr/>
          <p:nvPr/>
        </p:nvSpPr>
        <p:spPr>
          <a:xfrm>
            <a:off x="2237874" y="2795151"/>
            <a:ext cx="2117558" cy="2069432"/>
          </a:xfrm>
          <a:prstGeom prst="ellipse">
            <a:avLst/>
          </a:prstGeom>
          <a:solidFill>
            <a:srgbClr val="FFF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불완전</a:t>
            </a:r>
          </a:p>
        </p:txBody>
      </p:sp>
      <p:sp>
        <p:nvSpPr>
          <p:cNvPr id="10" name="타원 9"/>
          <p:cNvSpPr/>
          <p:nvPr/>
        </p:nvSpPr>
        <p:spPr>
          <a:xfrm>
            <a:off x="5052318" y="2795151"/>
            <a:ext cx="2117558" cy="20694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노이즈</a:t>
            </a:r>
          </a:p>
        </p:txBody>
      </p:sp>
      <p:sp>
        <p:nvSpPr>
          <p:cNvPr id="11" name="타원 10"/>
          <p:cNvSpPr/>
          <p:nvPr/>
        </p:nvSpPr>
        <p:spPr>
          <a:xfrm>
            <a:off x="7866762" y="2795151"/>
            <a:ext cx="2117558" cy="20694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불일치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3555" y="5482605"/>
            <a:ext cx="3153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초기에 잡자</a:t>
            </a:r>
            <a:r>
              <a:rPr lang="en-US" altLang="ko-KR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!!</a:t>
            </a:r>
            <a:endParaRPr lang="ko-KR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35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기본">
  <a:themeElements>
    <a:clrScheme name="Basi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443</TotalTime>
  <Words>881</Words>
  <Application>Microsoft Office PowerPoint</Application>
  <PresentationFormat>와이드스크린</PresentationFormat>
  <Paragraphs>124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나눔고딕</vt:lpstr>
      <vt:lpstr>나눔명조</vt:lpstr>
      <vt:lpstr>맑은 고딕</vt:lpstr>
      <vt:lpstr>나눔명조 ExtraBold</vt:lpstr>
      <vt:lpstr>Corbel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가은영</dc:creator>
  <cp:lastModifiedBy>가은영</cp:lastModifiedBy>
  <cp:revision>39</cp:revision>
  <dcterms:created xsi:type="dcterms:W3CDTF">2017-04-10T13:50:48Z</dcterms:created>
  <dcterms:modified xsi:type="dcterms:W3CDTF">2017-04-11T05:50:28Z</dcterms:modified>
</cp:coreProperties>
</file>